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Source Code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20" Type="http://schemas.openxmlformats.org/officeDocument/2006/relationships/slide" Target="slides/slide15.xml"/><Relationship Id="rId41" Type="http://schemas.openxmlformats.org/officeDocument/2006/relationships/font" Target="fonts/SourceCodePr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SourceCodePro-bold.fntdata"/><Relationship Id="rId16" Type="http://schemas.openxmlformats.org/officeDocument/2006/relationships/slide" Target="slides/slide11.xml"/><Relationship Id="rId38" Type="http://schemas.openxmlformats.org/officeDocument/2006/relationships/font" Target="fonts/SourceCode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ed7aeedb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ed7aeed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ed7aeedb3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ed7aeedb3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ed7aeedb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ed7aeedb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d7aeedb3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ed7aeedb3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ed7aeedb3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ed7aeedb3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ed7aeedb3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ed7aeedb3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ed7aeedb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ed7aeedb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Fayed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0b7983e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0b7983e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fc0a6c5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fc0a6c5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0eed149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0eed149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fc22d8e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fc22d8e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Fayed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ed7aeedb3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ed7aeedb3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fc22d8ec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fc22d8ec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Fayed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0a6c45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0a6c45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c22d8e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fc22d8e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ed7aeedb3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ed7aeedb3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fc22d8ec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fc22d8ec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fc22d8ec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fc22d8ec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ed7aeedb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ed7aeedb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ed7aeedb3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ed7aeedb3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Fayed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ed7aeedb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ced7aeedb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ed7aeedb3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ed7aeedb3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ed7aeedb3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ed7aeedb3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ed7aeedb3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ed7aeedb3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ed7aeedb3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ed7aeedb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ed7aeedb3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ed7aeedb3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ed7aeedb3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ed7aeedb3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ed7aeedb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ed7aeedb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1763"/>
            <a:ext cx="8839200" cy="365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44168" l="32241" r="24655" t="0"/>
          <a:stretch/>
        </p:blipFill>
        <p:spPr>
          <a:xfrm>
            <a:off x="0" y="4050675"/>
            <a:ext cx="2037626" cy="10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/>
          <p:nvPr/>
        </p:nvSpPr>
        <p:spPr>
          <a:xfrm>
            <a:off x="12050" y="1177250"/>
            <a:ext cx="9144000" cy="2306100"/>
          </a:xfrm>
          <a:prstGeom prst="rect">
            <a:avLst/>
          </a:prstGeom>
          <a:solidFill>
            <a:srgbClr val="942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399950" y="19794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Introduction &amp; Progress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Goals and Objectives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277425" y="1371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were given the task to create a trading bot that would automatically buy, sell, and trade stocks. Our application should have the following: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Uses an API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Trading strategy 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Uses a Trading Platform 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957850" y="4645075"/>
            <a:ext cx="2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Jaden</a:t>
            </a:r>
            <a:r>
              <a:rPr b="1"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85875" y="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Project Timeline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62075" y="569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Project was split into 5 different iterations</a:t>
            </a:r>
            <a:endParaRPr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2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262075" y="1004550"/>
            <a:ext cx="3818700" cy="1077300"/>
          </a:xfrm>
          <a:prstGeom prst="rect">
            <a:avLst/>
          </a:prstGeom>
          <a:noFill/>
          <a:ln cap="flat" cmpd="sng" w="19050">
            <a:solidFill>
              <a:srgbClr val="942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Iteration 1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(January 11th-25th)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Assign team roles and objective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Requirements document 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Project plan </a:t>
            </a:r>
            <a:endParaRPr sz="1200"/>
          </a:p>
        </p:txBody>
      </p:sp>
      <p:sp>
        <p:nvSpPr>
          <p:cNvPr id="132" name="Google Shape;132;p24"/>
          <p:cNvSpPr txBox="1"/>
          <p:nvPr/>
        </p:nvSpPr>
        <p:spPr>
          <a:xfrm>
            <a:off x="262075" y="2288650"/>
            <a:ext cx="3818700" cy="892800"/>
          </a:xfrm>
          <a:prstGeom prst="rect">
            <a:avLst/>
          </a:prstGeom>
          <a:noFill/>
          <a:ln cap="flat" cmpd="sng" w="19050">
            <a:solidFill>
              <a:srgbClr val="942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Iteration 2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(January 26th- February 15th)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Functional specification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flow and diagrams of potential product</a:t>
            </a:r>
            <a:endParaRPr sz="1200"/>
          </a:p>
        </p:txBody>
      </p:sp>
      <p:sp>
        <p:nvSpPr>
          <p:cNvPr id="133" name="Google Shape;133;p24"/>
          <p:cNvSpPr txBox="1"/>
          <p:nvPr/>
        </p:nvSpPr>
        <p:spPr>
          <a:xfrm>
            <a:off x="262075" y="3454750"/>
            <a:ext cx="3818700" cy="1262100"/>
          </a:xfrm>
          <a:prstGeom prst="rect">
            <a:avLst/>
          </a:prstGeom>
          <a:noFill/>
          <a:ln cap="flat" cmpd="sng" w="19050">
            <a:solidFill>
              <a:srgbClr val="942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Iteration 3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(F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ebruary 16th - March 7th) 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Design 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specification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Functional specification 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additions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Early version test specification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Updated version of previous docs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4342150" y="1080750"/>
            <a:ext cx="3818700" cy="1416000"/>
          </a:xfrm>
          <a:prstGeom prst="rect">
            <a:avLst/>
          </a:prstGeom>
          <a:noFill/>
          <a:ln cap="flat" cmpd="sng" w="19050">
            <a:solidFill>
              <a:srgbClr val="942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Iteration 5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March 29th  - April 23rd)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Focused majorly on product development 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Test specification 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Release candidate prototype of the product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Formal deliverables 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4342150" y="2916450"/>
            <a:ext cx="3818700" cy="1816200"/>
          </a:xfrm>
          <a:prstGeom prst="rect">
            <a:avLst/>
          </a:prstGeom>
          <a:noFill/>
          <a:ln cap="flat" cmpd="sng" w="19050">
            <a:solidFill>
              <a:srgbClr val="942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Iteration 4 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(March 8th - March 28th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Product development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ReadMe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Design and functional 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additions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based on product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Test specification 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Early version of product release 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Formal deliverables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1805025" y="1985550"/>
            <a:ext cx="294900" cy="27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020D9"/>
          </a:solidFill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1703825" y="3180550"/>
            <a:ext cx="294900" cy="27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020D9"/>
          </a:solidFill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 rot="-5400000">
            <a:off x="4081021" y="3564353"/>
            <a:ext cx="294900" cy="27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020D9"/>
          </a:solidFill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 rot="10800000">
            <a:off x="5775425" y="2465200"/>
            <a:ext cx="294900" cy="43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020D9"/>
          </a:solidFill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6957850" y="4645075"/>
            <a:ext cx="2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Fayed</a:t>
            </a:r>
            <a:r>
              <a:rPr b="1"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Alpaca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66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Alpaca is a trading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platform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that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users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 to algorithmic trading and investing through an API-first approach.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Focuses on: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Alpaca offers commission-free trading 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tools for developing and executing trading algorithms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easy integration with various financial data sources.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6957850" y="4645075"/>
            <a:ext cx="2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Jaden</a:t>
            </a:r>
            <a:r>
              <a:rPr b="1"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395" y="3687750"/>
            <a:ext cx="4578326" cy="13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44168" l="32241" r="24655" t="0"/>
          <a:stretch/>
        </p:blipFill>
        <p:spPr>
          <a:xfrm>
            <a:off x="0" y="4050675"/>
            <a:ext cx="2037626" cy="10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/>
          <p:nvPr/>
        </p:nvSpPr>
        <p:spPr>
          <a:xfrm>
            <a:off x="12050" y="1177250"/>
            <a:ext cx="9144000" cy="2306100"/>
          </a:xfrm>
          <a:prstGeom prst="rect">
            <a:avLst/>
          </a:prstGeom>
          <a:solidFill>
            <a:srgbClr val="942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5" name="Google Shape;155;p26"/>
          <p:cNvSpPr txBox="1"/>
          <p:nvPr>
            <p:ph type="title"/>
          </p:nvPr>
        </p:nvSpPr>
        <p:spPr>
          <a:xfrm>
            <a:off x="399950" y="19794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Deep Dive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269500" y="43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Tools Used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322525"/>
            <a:ext cx="2817925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375" y="2241525"/>
            <a:ext cx="2675286" cy="15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8325" y="927000"/>
            <a:ext cx="2055576" cy="13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5875" y="2624975"/>
            <a:ext cx="2733050" cy="7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1900" y="4006825"/>
            <a:ext cx="2675275" cy="718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/>
          <p:nvPr/>
        </p:nvSpPr>
        <p:spPr>
          <a:xfrm>
            <a:off x="1599400" y="1135575"/>
            <a:ext cx="3063900" cy="1185900"/>
          </a:xfrm>
          <a:prstGeom prst="rect">
            <a:avLst/>
          </a:prstGeom>
          <a:noFill/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1599400" y="2401000"/>
            <a:ext cx="3063900" cy="1185900"/>
          </a:xfrm>
          <a:prstGeom prst="rect">
            <a:avLst/>
          </a:prstGeom>
          <a:noFill/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1629613" y="3666425"/>
            <a:ext cx="3063900" cy="1185900"/>
          </a:xfrm>
          <a:prstGeom prst="rect">
            <a:avLst/>
          </a:prstGeom>
          <a:noFill/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4847325" y="2401000"/>
            <a:ext cx="3063900" cy="1185900"/>
          </a:xfrm>
          <a:prstGeom prst="rect">
            <a:avLst/>
          </a:prstGeom>
          <a:noFill/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4847325" y="1147175"/>
            <a:ext cx="3063900" cy="1185900"/>
          </a:xfrm>
          <a:prstGeom prst="rect">
            <a:avLst/>
          </a:prstGeom>
          <a:noFill/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4847325" y="3701575"/>
            <a:ext cx="3063900" cy="1185900"/>
          </a:xfrm>
          <a:prstGeom prst="rect">
            <a:avLst/>
          </a:prstGeom>
          <a:noFill/>
          <a:ln cap="flat" cmpd="sng" w="9525">
            <a:solidFill>
              <a:srgbClr val="802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9298" y="3701575"/>
            <a:ext cx="1185900" cy="11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6957850" y="4645075"/>
            <a:ext cx="2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Fayed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91350" y="8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Recap: Product Diagram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482300" y="704675"/>
            <a:ext cx="8263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➢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Below displays 7 step flow chart of how the program works in totality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15411" l="1116" r="969" t="0"/>
          <a:stretch/>
        </p:blipFill>
        <p:spPr>
          <a:xfrm>
            <a:off x="975650" y="1370475"/>
            <a:ext cx="6915052" cy="31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7871800" y="4760300"/>
            <a:ext cx="1176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Fayed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44168" l="32241" r="24655" t="0"/>
          <a:stretch/>
        </p:blipFill>
        <p:spPr>
          <a:xfrm>
            <a:off x="0" y="4050675"/>
            <a:ext cx="2037626" cy="10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12050" y="1177250"/>
            <a:ext cx="9144000" cy="2306100"/>
          </a:xfrm>
          <a:prstGeom prst="rect">
            <a:avLst/>
          </a:prstGeom>
          <a:solidFill>
            <a:srgbClr val="942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399950" y="19794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Algorithm - Activate Bot/Create Order</a:t>
            </a:r>
            <a:r>
              <a:rPr b="1" lang="en"/>
              <a:t> </a:t>
            </a:r>
            <a:endParaRPr b="1"/>
          </a:p>
        </p:txBody>
      </p:sp>
      <p:sp>
        <p:nvSpPr>
          <p:cNvPr id="194" name="Google Shape;194;p30"/>
          <p:cNvSpPr txBox="1"/>
          <p:nvPr/>
        </p:nvSpPr>
        <p:spPr>
          <a:xfrm>
            <a:off x="6197700" y="4664575"/>
            <a:ext cx="2946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7481225" y="4760275"/>
            <a:ext cx="2447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Casby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b="43803" l="34908" r="20886" t="33577"/>
          <a:stretch/>
        </p:blipFill>
        <p:spPr>
          <a:xfrm>
            <a:off x="520525" y="1108650"/>
            <a:ext cx="4513075" cy="13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4">
            <a:alphaModFix/>
          </a:blip>
          <a:srcRect b="32904" l="30502" r="21821" t="24362"/>
          <a:stretch/>
        </p:blipFill>
        <p:spPr>
          <a:xfrm>
            <a:off x="520525" y="2544750"/>
            <a:ext cx="4513075" cy="252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269500" y="43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Day Trading Algorithm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6957850" y="4645075"/>
            <a:ext cx="2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Darius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250"/>
            <a:ext cx="8637701" cy="26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 sz="29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942C6C"/>
                </a:solidFill>
                <a:latin typeface="Georgia"/>
                <a:ea typeface="Georgia"/>
                <a:cs typeface="Georgia"/>
                <a:sym typeface="Georgia"/>
              </a:rPr>
              <a:t>01  </a:t>
            </a:r>
            <a:r>
              <a:rPr b="1" lang="en" sz="3900">
                <a:solidFill>
                  <a:srgbClr val="8020D9"/>
                </a:solidFill>
                <a:latin typeface="Georgia"/>
                <a:ea typeface="Georgia"/>
                <a:cs typeface="Georgia"/>
                <a:sym typeface="Georgia"/>
              </a:rPr>
              <a:t>→</a:t>
            </a:r>
            <a:r>
              <a:rPr lang="en" sz="29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Team Introductions</a:t>
            </a:r>
            <a:r>
              <a:rPr b="1" lang="en" sz="2900">
                <a:solidFill>
                  <a:srgbClr val="942C6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2900">
              <a:solidFill>
                <a:srgbClr val="942C6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942C6C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b="1" lang="en" sz="2900">
                <a:solidFill>
                  <a:srgbClr val="942C6C"/>
                </a:solidFill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b="1" lang="en" sz="3900">
                <a:solidFill>
                  <a:srgbClr val="8020D9"/>
                </a:solidFill>
                <a:latin typeface="Georgia"/>
                <a:ea typeface="Georgia"/>
                <a:cs typeface="Georgia"/>
                <a:sym typeface="Georgia"/>
              </a:rPr>
              <a:t>→ </a:t>
            </a:r>
            <a:r>
              <a:rPr lang="en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Project Introduction &amp; Progress</a:t>
            </a:r>
            <a:endParaRPr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942C6C"/>
                </a:solidFill>
                <a:latin typeface="Georgia"/>
                <a:ea typeface="Georgia"/>
                <a:cs typeface="Georgia"/>
                <a:sym typeface="Georgia"/>
              </a:rPr>
              <a:t>03 </a:t>
            </a:r>
            <a:r>
              <a:rPr b="1" lang="en" sz="3900">
                <a:solidFill>
                  <a:srgbClr val="8020D9"/>
                </a:solidFill>
                <a:latin typeface="Georgia"/>
                <a:ea typeface="Georgia"/>
                <a:cs typeface="Georgia"/>
                <a:sym typeface="Georgia"/>
              </a:rPr>
              <a:t>→</a:t>
            </a:r>
            <a:r>
              <a:rPr lang="en" sz="29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Product Deep Dive</a:t>
            </a:r>
            <a:endParaRPr sz="29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942C6C"/>
                </a:solidFill>
                <a:latin typeface="Georgia"/>
                <a:ea typeface="Georgia"/>
                <a:cs typeface="Georgia"/>
                <a:sym typeface="Georgia"/>
              </a:rPr>
              <a:t>04  </a:t>
            </a:r>
            <a:r>
              <a:rPr b="1" lang="en" sz="3900">
                <a:solidFill>
                  <a:srgbClr val="8020D9"/>
                </a:solidFill>
                <a:latin typeface="Georgia"/>
                <a:ea typeface="Georgia"/>
                <a:cs typeface="Georgia"/>
                <a:sym typeface="Georgia"/>
              </a:rPr>
              <a:t>→</a:t>
            </a:r>
            <a:r>
              <a:rPr lang="en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Live Demo</a:t>
            </a:r>
            <a:endParaRPr sz="29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269500" y="43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Trend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Trading Algorithm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7935750" y="4645075"/>
            <a:ext cx="103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Angela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700" y="1233313"/>
            <a:ext cx="7164198" cy="31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Trend Trading Algorithm Continued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575" y="1175138"/>
            <a:ext cx="4171875" cy="3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6529925" y="4645075"/>
            <a:ext cx="24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Angela &amp; Winter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7200"/>
            <a:ext cx="4818575" cy="216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44168" l="32241" r="24655" t="0"/>
          <a:stretch/>
        </p:blipFill>
        <p:spPr>
          <a:xfrm>
            <a:off x="0" y="4050675"/>
            <a:ext cx="2037626" cy="10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/>
          <p:nvPr/>
        </p:nvSpPr>
        <p:spPr>
          <a:xfrm>
            <a:off x="12050" y="1177250"/>
            <a:ext cx="9144000" cy="2306100"/>
          </a:xfrm>
          <a:prstGeom prst="rect">
            <a:avLst/>
          </a:prstGeom>
          <a:solidFill>
            <a:srgbClr val="942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6" name="Google Shape;226;p34"/>
          <p:cNvSpPr txBox="1"/>
          <p:nvPr>
            <p:ph type="title"/>
          </p:nvPr>
        </p:nvSpPr>
        <p:spPr>
          <a:xfrm>
            <a:off x="399950" y="19794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736013" y="3382100"/>
            <a:ext cx="31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Welcome Screen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6957850" y="4645075"/>
            <a:ext cx="2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Winter &amp; Angela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Google Shape;233;p35"/>
          <p:cNvSpPr txBox="1"/>
          <p:nvPr>
            <p:ph type="title"/>
          </p:nvPr>
        </p:nvSpPr>
        <p:spPr>
          <a:xfrm>
            <a:off x="5137700" y="3126775"/>
            <a:ext cx="358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Verification Screen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0" l="0" r="1039" t="0"/>
          <a:stretch/>
        </p:blipFill>
        <p:spPr>
          <a:xfrm>
            <a:off x="110750" y="285975"/>
            <a:ext cx="4578227" cy="288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4">
            <a:alphaModFix/>
          </a:blip>
          <a:srcRect b="49670" l="26611" r="24325" t="0"/>
          <a:stretch/>
        </p:blipFill>
        <p:spPr>
          <a:xfrm>
            <a:off x="4788425" y="304800"/>
            <a:ext cx="4282952" cy="273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6957850" y="4645075"/>
            <a:ext cx="2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Angela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" name="Google Shape;241;p36"/>
          <p:cNvSpPr txBox="1"/>
          <p:nvPr>
            <p:ph type="title"/>
          </p:nvPr>
        </p:nvSpPr>
        <p:spPr>
          <a:xfrm>
            <a:off x="2163150" y="3846400"/>
            <a:ext cx="481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Congratulations Screen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22534" l="0" r="0" t="0"/>
          <a:stretch/>
        </p:blipFill>
        <p:spPr>
          <a:xfrm>
            <a:off x="1340763" y="572500"/>
            <a:ext cx="6462474" cy="31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2060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Frontend to Alpaca Connection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83400" y="4496900"/>
            <a:ext cx="2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Angela &amp; Winter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40091" l="0" r="0" t="0"/>
          <a:stretch/>
        </p:blipFill>
        <p:spPr>
          <a:xfrm>
            <a:off x="83400" y="677825"/>
            <a:ext cx="5091849" cy="2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175" y="1507375"/>
            <a:ext cx="4410951" cy="363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 rotWithShape="1">
          <a:blip r:embed="rId3">
            <a:alphaModFix/>
          </a:blip>
          <a:srcRect b="44168" l="32241" r="24655" t="0"/>
          <a:stretch/>
        </p:blipFill>
        <p:spPr>
          <a:xfrm>
            <a:off x="0" y="4050675"/>
            <a:ext cx="2037626" cy="10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/>
          <p:nvPr/>
        </p:nvSpPr>
        <p:spPr>
          <a:xfrm>
            <a:off x="12050" y="1177250"/>
            <a:ext cx="9144000" cy="2306100"/>
          </a:xfrm>
          <a:prstGeom prst="rect">
            <a:avLst/>
          </a:prstGeom>
          <a:solidFill>
            <a:srgbClr val="942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7" name="Google Shape;257;p38"/>
          <p:cNvSpPr txBox="1"/>
          <p:nvPr>
            <p:ph type="title"/>
          </p:nvPr>
        </p:nvSpPr>
        <p:spPr>
          <a:xfrm>
            <a:off x="399950" y="19794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725" y="806550"/>
            <a:ext cx="4128200" cy="41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44168" l="32241" r="24655" t="0"/>
          <a:stretch/>
        </p:blipFill>
        <p:spPr>
          <a:xfrm>
            <a:off x="0" y="4050675"/>
            <a:ext cx="2037626" cy="10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/>
          <p:nvPr/>
        </p:nvSpPr>
        <p:spPr>
          <a:xfrm>
            <a:off x="12050" y="1177250"/>
            <a:ext cx="9144000" cy="2306100"/>
          </a:xfrm>
          <a:prstGeom prst="rect">
            <a:avLst/>
          </a:prstGeom>
          <a:solidFill>
            <a:srgbClr val="942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9" name="Google Shape;269;p40"/>
          <p:cNvSpPr txBox="1"/>
          <p:nvPr>
            <p:ph type="title"/>
          </p:nvPr>
        </p:nvSpPr>
        <p:spPr>
          <a:xfrm>
            <a:off x="399950" y="19794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 for listening! 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44168" l="32241" r="24655" t="0"/>
          <a:stretch/>
        </p:blipFill>
        <p:spPr>
          <a:xfrm>
            <a:off x="0" y="4050675"/>
            <a:ext cx="2037626" cy="10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12050" y="1177250"/>
            <a:ext cx="9144000" cy="2306100"/>
          </a:xfrm>
          <a:prstGeom prst="rect">
            <a:avLst/>
          </a:prstGeom>
          <a:solidFill>
            <a:srgbClr val="942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99950" y="19794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Introductions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Angela Darden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2134" r="2134" t="0"/>
          <a:stretch/>
        </p:blipFill>
        <p:spPr>
          <a:xfrm>
            <a:off x="556825" y="1211250"/>
            <a:ext cx="3428998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4193000" y="2455225"/>
            <a:ext cx="44937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Graduating Senior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Cyber Security - Computer Science Major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Fredericksburg, VA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Darius Davenport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3754" l="0" r="0" t="3763"/>
          <a:stretch/>
        </p:blipFill>
        <p:spPr>
          <a:xfrm>
            <a:off x="556825" y="1211250"/>
            <a:ext cx="3429002" cy="34290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4193000" y="245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Graduating Senior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Computer Science Major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Atlanta, GA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Winter Keemer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6016" l="0" r="0" t="6025"/>
          <a:stretch/>
        </p:blipFill>
        <p:spPr>
          <a:xfrm>
            <a:off x="357387" y="1017725"/>
            <a:ext cx="3428999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4193000" y="245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Graduating Senior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Cybersecurity Major, Computer Science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Prince George’s County, MD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Casby Robinson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25" y="1211250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4193000" y="245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Graduating Senior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Computer Information Systems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Upper Marlboro, MD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4">
            <a:alphaModFix/>
          </a:blip>
          <a:srcRect b="2179" l="0" r="0" t="17097"/>
          <a:stretch/>
        </p:blipFill>
        <p:spPr>
          <a:xfrm>
            <a:off x="557250" y="1017725"/>
            <a:ext cx="3428150" cy="415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Jaden Smith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4193000" y="245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Graduating Senior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Computer Science Major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Bowie, MD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10386" l="0" r="0" t="0"/>
          <a:stretch/>
        </p:blipFill>
        <p:spPr>
          <a:xfrm>
            <a:off x="423975" y="1080750"/>
            <a:ext cx="3078424" cy="40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Fayed Troy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4193000" y="245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Graduating Senior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Computer Informations Systems major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Haymarket, VA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26983" r="22084" t="0"/>
          <a:stretch/>
        </p:blipFill>
        <p:spPr>
          <a:xfrm>
            <a:off x="572025" y="984000"/>
            <a:ext cx="3098549" cy="405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